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  <p:embeddedFont>
      <p:font typeface="Walter Turncoat"/>
      <p:regular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Viga"/>
      <p:regular r:id="rId42"/>
    </p:embeddedFont>
    <p:embeddedFont>
      <p:font typeface="Roboto Condensed"/>
      <p:regular r:id="rId43"/>
      <p:bold r:id="rId44"/>
      <p:italic r:id="rId45"/>
      <p:boldItalic r:id="rId46"/>
    </p:embeddedFont>
    <p:embeddedFont>
      <p:font typeface="Roboto Condensed Light"/>
      <p:regular r:id="rId47"/>
      <p:bold r:id="rId48"/>
      <p:italic r:id="rId49"/>
      <p:boldItalic r:id="rId50"/>
    </p:embeddedFont>
    <p:embeddedFont>
      <p:font typeface="Proxima Nova Semibold"/>
      <p:regular r:id="rId51"/>
      <p:bold r:id="rId52"/>
      <p:boldItalic r:id="rId53"/>
    </p:embeddedFont>
    <p:embeddedFont>
      <p:font typeface="Exo 2"/>
      <p:regular r:id="rId54"/>
      <p:bold r:id="rId55"/>
      <p:italic r:id="rId56"/>
      <p:boldItalic r:id="rId57"/>
    </p:embeddedFont>
    <p:embeddedFont>
      <p:font typeface="Poppins"/>
      <p:regular r:id="rId58"/>
      <p:bold r:id="rId59"/>
      <p:italic r:id="rId60"/>
      <p:boldItalic r:id="rId61"/>
    </p:embeddedFont>
    <p:embeddedFont>
      <p:font typeface="Squada One"/>
      <p:regular r:id="rId62"/>
    </p:embeddedFont>
    <p:embeddedFont>
      <p:font typeface="DM Sans"/>
      <p:regular r:id="rId63"/>
      <p:bold r:id="rId64"/>
      <p:italic r:id="rId65"/>
      <p:boldItalic r:id="rId66"/>
    </p:embeddedFont>
    <p:embeddedFont>
      <p:font typeface="Comfortaa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57B96F-B083-4324-9BF1-412768F84DF6}">
  <a:tblStyle styleId="{D057B96F-B083-4324-9BF1-412768F84D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Viga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RobotoCondensed-bold.fntdata"/><Relationship Id="rId43" Type="http://schemas.openxmlformats.org/officeDocument/2006/relationships/font" Target="fonts/RobotoCondensed-regular.fntdata"/><Relationship Id="rId46" Type="http://schemas.openxmlformats.org/officeDocument/2006/relationships/font" Target="fonts/RobotoCondensed-boldItalic.fntdata"/><Relationship Id="rId45" Type="http://schemas.openxmlformats.org/officeDocument/2006/relationships/font" Target="fonts/Roboto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CondensedLight-bold.fntdata"/><Relationship Id="rId47" Type="http://schemas.openxmlformats.org/officeDocument/2006/relationships/font" Target="fonts/RobotoCondensedLight-regular.fntdata"/><Relationship Id="rId49" Type="http://schemas.openxmlformats.org/officeDocument/2006/relationships/font" Target="fonts/RobotoCondensed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ProximaNova-regular.fntdata"/><Relationship Id="rId32" Type="http://schemas.openxmlformats.org/officeDocument/2006/relationships/slide" Target="slides/slide26.xml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WalterTurncoat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62" Type="http://schemas.openxmlformats.org/officeDocument/2006/relationships/font" Target="fonts/SquadaOne-regular.fntdata"/><Relationship Id="rId61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64" Type="http://schemas.openxmlformats.org/officeDocument/2006/relationships/font" Target="fonts/DMSans-bold.fntdata"/><Relationship Id="rId63" Type="http://schemas.openxmlformats.org/officeDocument/2006/relationships/font" Target="fonts/DMSans-regular.fntdata"/><Relationship Id="rId22" Type="http://schemas.openxmlformats.org/officeDocument/2006/relationships/slide" Target="slides/slide16.xml"/><Relationship Id="rId66" Type="http://schemas.openxmlformats.org/officeDocument/2006/relationships/font" Target="fonts/DM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DMSans-italic.fntdata"/><Relationship Id="rId24" Type="http://schemas.openxmlformats.org/officeDocument/2006/relationships/slide" Target="slides/slide18.xml"/><Relationship Id="rId68" Type="http://schemas.openxmlformats.org/officeDocument/2006/relationships/font" Target="fonts/Comfortaa-bold.fntdata"/><Relationship Id="rId23" Type="http://schemas.openxmlformats.org/officeDocument/2006/relationships/slide" Target="slides/slide17.xml"/><Relationship Id="rId67" Type="http://schemas.openxmlformats.org/officeDocument/2006/relationships/font" Target="fonts/Comfortaa-regular.fntdata"/><Relationship Id="rId60" Type="http://schemas.openxmlformats.org/officeDocument/2006/relationships/font" Target="fonts/Poppi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Semibold-regular.fntdata"/><Relationship Id="rId50" Type="http://schemas.openxmlformats.org/officeDocument/2006/relationships/font" Target="fonts/RobotoCondensedLight-boldItalic.fntdata"/><Relationship Id="rId53" Type="http://schemas.openxmlformats.org/officeDocument/2006/relationships/font" Target="fonts/ProximaNovaSemibold-boldItalic.fntdata"/><Relationship Id="rId52" Type="http://schemas.openxmlformats.org/officeDocument/2006/relationships/font" Target="fonts/ProximaNovaSemibold-bold.fntdata"/><Relationship Id="rId11" Type="http://schemas.openxmlformats.org/officeDocument/2006/relationships/slide" Target="slides/slide5.xml"/><Relationship Id="rId55" Type="http://schemas.openxmlformats.org/officeDocument/2006/relationships/font" Target="fonts/Exo2-bold.fntdata"/><Relationship Id="rId10" Type="http://schemas.openxmlformats.org/officeDocument/2006/relationships/slide" Target="slides/slide4.xml"/><Relationship Id="rId54" Type="http://schemas.openxmlformats.org/officeDocument/2006/relationships/font" Target="fonts/Exo2-regular.fntdata"/><Relationship Id="rId13" Type="http://schemas.openxmlformats.org/officeDocument/2006/relationships/slide" Target="slides/slide7.xml"/><Relationship Id="rId57" Type="http://schemas.openxmlformats.org/officeDocument/2006/relationships/font" Target="fonts/Exo2-boldItalic.fntdata"/><Relationship Id="rId12" Type="http://schemas.openxmlformats.org/officeDocument/2006/relationships/slide" Target="slides/slide6.xml"/><Relationship Id="rId56" Type="http://schemas.openxmlformats.org/officeDocument/2006/relationships/font" Target="fonts/Exo2-italic.fntdata"/><Relationship Id="rId15" Type="http://schemas.openxmlformats.org/officeDocument/2006/relationships/slide" Target="slides/slide9.xml"/><Relationship Id="rId59" Type="http://schemas.openxmlformats.org/officeDocument/2006/relationships/font" Target="fonts/Poppins-bold.fntdata"/><Relationship Id="rId14" Type="http://schemas.openxmlformats.org/officeDocument/2006/relationships/slide" Target="slides/slide8.xml"/><Relationship Id="rId58" Type="http://schemas.openxmlformats.org/officeDocument/2006/relationships/font" Target="fonts/Poppi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4ecd7f5f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4ecd7f5f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ecd7f5f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ecd7f5f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4ecd7f5f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4ecd7f5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4ecd7f5f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4ecd7f5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4ecd7f5f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4ecd7f5f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9047ae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9047ae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4ecd7f5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4ecd7f5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4ecd7f5f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4ecd7f5f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ecd7f5f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ecd7f5f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4ecd7f5f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4ecd7f5f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4ecd7f5f9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4ecd7f5f9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4ecd7f5f9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4ecd7f5f9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d4ecd7f5f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d4ecd7f5f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4ecd7f5f9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4ecd7f5f9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4ecd7f5f9_5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4ecd7f5f9_5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4ecd7f5f9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4ecd7f5f9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4ecd7f5f9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4ecd7f5f9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4ecd7f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4ecd7f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4ecd7f5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4ecd7f5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4ecd7f5f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4ecd7f5f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ecd7f5f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ecd7f5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4ecd7f5f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4ecd7f5f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0" name="Google Shape;130;p26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ctrTitle"/>
          </p:nvPr>
        </p:nvSpPr>
        <p:spPr>
          <a:xfrm>
            <a:off x="469225" y="169125"/>
            <a:ext cx="7750500" cy="43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200">
                <a:latin typeface="Viga"/>
                <a:ea typeface="Viga"/>
                <a:cs typeface="Viga"/>
                <a:sym typeface="Viga"/>
              </a:rPr>
              <a:t>Résolution</a:t>
            </a:r>
            <a:r>
              <a:rPr b="0" lang="en" sz="5200">
                <a:latin typeface="Viga"/>
                <a:ea typeface="Viga"/>
                <a:cs typeface="Viga"/>
                <a:sym typeface="Viga"/>
              </a:rPr>
              <a:t> de </a:t>
            </a:r>
            <a:r>
              <a:rPr b="0" lang="en" sz="5200">
                <a:latin typeface="Viga"/>
                <a:ea typeface="Viga"/>
                <a:cs typeface="Viga"/>
                <a:sym typeface="Viga"/>
              </a:rPr>
              <a:t>problèmes</a:t>
            </a:r>
            <a:r>
              <a:rPr b="0" lang="en" sz="5200">
                <a:latin typeface="Viga"/>
                <a:ea typeface="Viga"/>
                <a:cs typeface="Viga"/>
                <a:sym typeface="Viga"/>
              </a:rPr>
              <a:t> de recherche </a:t>
            </a:r>
            <a:endParaRPr b="0" sz="52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200">
                <a:latin typeface="Viga"/>
                <a:ea typeface="Viga"/>
                <a:cs typeface="Viga"/>
                <a:sym typeface="Viga"/>
              </a:rPr>
              <a:t>Jeu de taquin</a:t>
            </a:r>
            <a:endParaRPr b="0" sz="52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latin typeface="Poppins"/>
                <a:ea typeface="Poppins"/>
                <a:cs typeface="Poppins"/>
                <a:sym typeface="Poppins"/>
              </a:rPr>
              <a:t>Elaboré par :</a:t>
            </a:r>
            <a:endParaRPr b="0" sz="2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latin typeface="Poppins"/>
                <a:ea typeface="Poppins"/>
                <a:cs typeface="Poppins"/>
                <a:sym typeface="Poppins"/>
              </a:rPr>
              <a:t>Eya Rabah</a:t>
            </a:r>
            <a:endParaRPr b="0" sz="2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00">
                <a:latin typeface="Poppins"/>
                <a:ea typeface="Poppins"/>
                <a:cs typeface="Poppins"/>
                <a:sym typeface="Poppins"/>
              </a:rPr>
              <a:t>Ameni Belhadj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 flipH="1">
            <a:off x="2162025" y="2429975"/>
            <a:ext cx="55503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3700">
                <a:latin typeface="DM Sans"/>
                <a:ea typeface="DM Sans"/>
                <a:cs typeface="DM Sans"/>
                <a:sym typeface="DM Sans"/>
              </a:rPr>
              <a:t>implémentation de code</a:t>
            </a:r>
            <a:endParaRPr sz="5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" name="Google Shape;206;p38"/>
          <p:cNvSpPr txBox="1"/>
          <p:nvPr>
            <p:ph idx="2" type="title"/>
          </p:nvPr>
        </p:nvSpPr>
        <p:spPr>
          <a:xfrm flipH="1">
            <a:off x="2216579" y="139123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7" name="Google Shape;207;p3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ctrTitle"/>
          </p:nvPr>
        </p:nvSpPr>
        <p:spPr>
          <a:xfrm>
            <a:off x="547750" y="256625"/>
            <a:ext cx="707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Les fonctions qui vont être utilisé :</a:t>
            </a:r>
            <a:endParaRPr sz="4100">
              <a:solidFill>
                <a:srgbClr val="FF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9"/>
          <p:cNvSpPr txBox="1"/>
          <p:nvPr/>
        </p:nvSpPr>
        <p:spPr>
          <a:xfrm>
            <a:off x="547750" y="1061400"/>
            <a:ext cx="82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214" name="Google Shape;214;p39"/>
          <p:cNvGraphicFramePr/>
          <p:nvPr/>
        </p:nvGraphicFramePr>
        <p:xfrm>
          <a:off x="362050" y="120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{D057B96F-B083-4324-9BF1-412768F84DF6}</a:tableStyleId>
              </a:tblPr>
              <a:tblGrid>
                <a:gridCol w="2945950"/>
                <a:gridCol w="5054075"/>
              </a:tblGrid>
              <a:tr h="510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etat_depart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indique l’état initial du jeu .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estEtatFinal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retourne True si l’état passé en paramètre est l’état final.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position_case _vide  </a:t>
                      </a:r>
                      <a:endParaRPr b="1"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qui renvoie la position de la case vide dans le taquin t sous la forme d’un</a:t>
                      </a:r>
                      <a:r>
                        <a:rPr b="1" lang="en" sz="1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1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couple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endParaRPr sz="1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permuter (t, c1, c2)</a:t>
                      </a:r>
                      <a:endParaRPr b="1"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permet de permuter les pièces situées dans les cases de coordonnées c1 et c2.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ctrTitle"/>
          </p:nvPr>
        </p:nvSpPr>
        <p:spPr>
          <a:xfrm>
            <a:off x="547750" y="256625"/>
            <a:ext cx="707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solidFill>
                  <a:srgbClr val="FF00FF"/>
                </a:solidFill>
                <a:latin typeface="DM Sans"/>
                <a:ea typeface="DM Sans"/>
                <a:cs typeface="DM Sans"/>
                <a:sym typeface="DM Sans"/>
              </a:rPr>
              <a:t>Les fonctions qui vont être utilisé :</a:t>
            </a:r>
            <a:endParaRPr sz="4100">
              <a:solidFill>
                <a:srgbClr val="FF00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0" name="Google Shape;220;p40"/>
          <p:cNvGraphicFramePr/>
          <p:nvPr/>
        </p:nvGraphicFramePr>
        <p:xfrm>
          <a:off x="547750" y="158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{D057B96F-B083-4324-9BF1-412768F84DF6}</a:tableStyleId>
              </a:tblPr>
              <a:tblGrid>
                <a:gridCol w="2561075"/>
                <a:gridCol w="5334000"/>
              </a:tblGrid>
              <a:tr h="88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afficher_taquin (t) </a:t>
                      </a:r>
                      <a:endParaRPr b="1" sz="1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</a:t>
                      </a:r>
                      <a:r>
                        <a:rPr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affiche le taquin dans l’état actuelle. 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.</a:t>
                      </a:r>
                      <a:endParaRPr sz="18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transitions </a:t>
                      </a:r>
                      <a:endParaRPr b="1"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sz="17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retourne la liste des états voisins pour un état donné. Avec un coût =1 .</a:t>
                      </a:r>
                      <a:endParaRPr sz="19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idx="4294967295" type="body"/>
          </p:nvPr>
        </p:nvSpPr>
        <p:spPr>
          <a:xfrm>
            <a:off x="328300" y="1603675"/>
            <a:ext cx="47685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utilise 2 listes principales :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La liste des nœuds à examiner (</a:t>
            </a: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La liste des nœuds déjà examinés (</a:t>
            </a: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closed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niveau 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pour définir chaque niveau dans l’arbre 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Etat :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pour indiquer les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numéros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des matrices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1"/>
          <p:cNvSpPr txBox="1"/>
          <p:nvPr>
            <p:ph type="ctrTitle"/>
          </p:nvPr>
        </p:nvSpPr>
        <p:spPr>
          <a:xfrm>
            <a:off x="189101" y="3128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DM Sans"/>
                <a:ea typeface="DM Sans"/>
                <a:cs typeface="DM Sans"/>
                <a:sym typeface="DM Sans"/>
              </a:rPr>
              <a:t>La méthode de recherche 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DM Sans"/>
                <a:ea typeface="DM Sans"/>
                <a:cs typeface="DM Sans"/>
                <a:sym typeface="DM Sans"/>
              </a:rPr>
              <a:t>en largeur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250" y="312788"/>
            <a:ext cx="3883750" cy="48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4294967295" type="body"/>
          </p:nvPr>
        </p:nvSpPr>
        <p:spPr>
          <a:xfrm>
            <a:off x="293475" y="1212050"/>
            <a:ext cx="47685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A partir de la première situation  t , on génère une liste des nœuds que l’on peut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appeler childs.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Parmi ces nœuds générés, on ne garde que ceux qui ne sont pas déjà dans les listes des nœuds à traiter (open) ou des nœuds déjà traités (closed).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Les nouveaux restants (dans childs) seront ajoutés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en queue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de la liste des noeuds à traiter (open) 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250" y="312788"/>
            <a:ext cx="3883750" cy="48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ctrTitle"/>
          </p:nvPr>
        </p:nvSpPr>
        <p:spPr>
          <a:xfrm>
            <a:off x="180376" y="1516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Viga"/>
                <a:ea typeface="Viga"/>
                <a:cs typeface="Viga"/>
                <a:sym typeface="Viga"/>
              </a:rPr>
              <a:t>Exécution :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13" y="657200"/>
            <a:ext cx="8291175" cy="4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ctrTitle"/>
          </p:nvPr>
        </p:nvSpPr>
        <p:spPr>
          <a:xfrm>
            <a:off x="180376" y="1516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Viga"/>
                <a:ea typeface="Viga"/>
                <a:cs typeface="Viga"/>
                <a:sym typeface="Viga"/>
              </a:rPr>
              <a:t>Exécution :</a:t>
            </a:r>
            <a:endParaRPr/>
          </a:p>
        </p:txBody>
      </p:sp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75" y="908100"/>
            <a:ext cx="8839199" cy="210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idx="4294967295" type="body"/>
          </p:nvPr>
        </p:nvSpPr>
        <p:spPr>
          <a:xfrm>
            <a:off x="328300" y="1603675"/>
            <a:ext cx="47685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Même principe que la recherche en largeur sauf qu’on va ajouter Les nouveaux nœuds générés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tête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de la liste open.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5"/>
          <p:cNvSpPr txBox="1"/>
          <p:nvPr>
            <p:ph type="ctrTitle"/>
          </p:nvPr>
        </p:nvSpPr>
        <p:spPr>
          <a:xfrm>
            <a:off x="189101" y="31280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DM Sans"/>
                <a:ea typeface="DM Sans"/>
                <a:cs typeface="DM Sans"/>
                <a:sym typeface="DM Sans"/>
              </a:rPr>
              <a:t>La méthode de recherche 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DM Sans"/>
                <a:ea typeface="DM Sans"/>
                <a:cs typeface="DM Sans"/>
                <a:sym typeface="DM Sans"/>
              </a:rPr>
              <a:t>en Profondeur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52" name="Google Shape;2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500" y="312800"/>
            <a:ext cx="4177350" cy="4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285475" y="25070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Exécution :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4914625" y="2326050"/>
            <a:ext cx="1069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/>
              <a:t>suite….</a:t>
            </a:r>
            <a:endParaRPr b="1" sz="1900"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0" y="877875"/>
            <a:ext cx="1212050" cy="41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9975" y="976675"/>
            <a:ext cx="994899" cy="396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3213" y="956838"/>
            <a:ext cx="10287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2375" y="853700"/>
            <a:ext cx="2203550" cy="42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02975" y="355675"/>
            <a:ext cx="83454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La méthode de recherche en profondeur limité</a:t>
            </a:r>
            <a:endParaRPr sz="3400"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274650" y="1516200"/>
            <a:ext cx="85947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Problème :</a:t>
            </a:r>
            <a:endParaRPr b="1" sz="1700">
              <a:solidFill>
                <a:srgbClr val="FF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En effet 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programme (profondeur d’abord) peut être perdu dans une recherche en profondeur infinie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(espace d’états infini)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F00FF"/>
                </a:solidFill>
                <a:latin typeface="Poppins"/>
                <a:ea typeface="Poppins"/>
                <a:cs typeface="Poppins"/>
                <a:sym typeface="Poppins"/>
              </a:rPr>
              <a:t>Solution :</a:t>
            </a:r>
            <a:endParaRPr b="1" sz="1700">
              <a:solidFill>
                <a:srgbClr val="FF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éviter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ce problème 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limite la profondeur de la recherche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à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l'aide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DM Sans"/>
                <a:ea typeface="DM Sans"/>
                <a:cs typeface="DM Sans"/>
                <a:sym typeface="DM Sans"/>
              </a:rPr>
              <a:t>La méthode de recherche en profondeur limité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870650" y="1296600"/>
            <a:ext cx="69192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-"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Présentation de jeu de taquin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-"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présentation des méthodes de recherche .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-"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implémentation de code .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Char char="-"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conclusion 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0"/>
          <p:cNvSpPr txBox="1"/>
          <p:nvPr>
            <p:ph type="ctrTitle"/>
          </p:nvPr>
        </p:nvSpPr>
        <p:spPr>
          <a:xfrm>
            <a:off x="547751" y="2566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250475" y="233200"/>
            <a:ext cx="51453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La méthode de recherche en profondeur limité</a:t>
            </a:r>
            <a:endParaRPr sz="2100"/>
          </a:p>
        </p:txBody>
      </p:sp>
      <p:sp>
        <p:nvSpPr>
          <p:cNvPr id="274" name="Google Shape;274;p48"/>
          <p:cNvSpPr txBox="1"/>
          <p:nvPr>
            <p:ph idx="1" type="body"/>
          </p:nvPr>
        </p:nvSpPr>
        <p:spPr>
          <a:xfrm>
            <a:off x="189300" y="1350000"/>
            <a:ext cx="50100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 a utilisé une fonction récursive dont ces paramètres: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t= l’ état initiale / open = liste des noeud visité / level = niveau dans l’arbre et le limite 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On a utilisé le même principe que les autres méthodes de recherche mais en ajoutant un test de limite 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et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on fait un appel récursive de la fonction pour chaque nœuds générés de l’état initiale 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5" name="Google Shape;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843" y="618725"/>
            <a:ext cx="3643157" cy="45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Exécution : </a:t>
            </a:r>
            <a:endParaRPr/>
          </a:p>
        </p:txBody>
      </p:sp>
      <p:sp>
        <p:nvSpPr>
          <p:cNvPr id="281" name="Google Shape;281;p49"/>
          <p:cNvSpPr txBox="1"/>
          <p:nvPr/>
        </p:nvSpPr>
        <p:spPr>
          <a:xfrm>
            <a:off x="691050" y="997200"/>
            <a:ext cx="422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Limite = 2 </a:t>
            </a:r>
            <a:endParaRPr b="1" sz="24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Pas R</a:t>
            </a: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ésultat</a:t>
            </a:r>
            <a:r>
              <a:rPr b="1" lang="en" sz="24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4225" y="220538"/>
            <a:ext cx="140970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5779625" y="2098600"/>
            <a:ext cx="1069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suite….</a:t>
            </a:r>
            <a:endParaRPr b="1" sz="2400"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425" y="376225"/>
            <a:ext cx="1257300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5775" y="352413"/>
            <a:ext cx="12477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idx="4294967295" type="title"/>
          </p:nvPr>
        </p:nvSpPr>
        <p:spPr>
          <a:xfrm>
            <a:off x="626625" y="338175"/>
            <a:ext cx="69369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Exécution : on a obtenu un </a:t>
            </a:r>
            <a:r>
              <a:rPr lang="en"/>
              <a:t>résultat</a:t>
            </a:r>
            <a:r>
              <a:rPr lang="en"/>
              <a:t>  pour un limite = 5</a:t>
            </a:r>
            <a:endParaRPr/>
          </a:p>
        </p:txBody>
      </p:sp>
      <p:sp>
        <p:nvSpPr>
          <p:cNvPr id="291" name="Google Shape;291;p50"/>
          <p:cNvSpPr txBox="1"/>
          <p:nvPr>
            <p:ph idx="4294967295" type="body"/>
          </p:nvPr>
        </p:nvSpPr>
        <p:spPr>
          <a:xfrm>
            <a:off x="4721175" y="2326050"/>
            <a:ext cx="1069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/>
              <a:t>suite….</a:t>
            </a:r>
            <a:endParaRPr b="1" sz="2400"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50" y="1268526"/>
            <a:ext cx="1303712" cy="3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095" y="1276125"/>
            <a:ext cx="1191855" cy="3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500" y="1231750"/>
            <a:ext cx="1230400" cy="37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525" y="473100"/>
            <a:ext cx="1123275" cy="4527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268225" y="338175"/>
            <a:ext cx="54117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900">
                <a:latin typeface="DM Sans"/>
                <a:ea typeface="DM Sans"/>
                <a:cs typeface="DM Sans"/>
                <a:sym typeface="DM Sans"/>
              </a:rPr>
              <a:t>La méthode de recherche heuristique </a:t>
            </a:r>
            <a:endParaRPr sz="2100"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189300" y="1489975"/>
            <a:ext cx="49530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Aussi </a:t>
            </a:r>
            <a:r>
              <a:rPr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Même principe que la recherche en profondeur et en largeur sauf qu’on va ajouter une fonction d’évaluation h qui va ordonner la recherche selon le nombre des cases mal placés on utilisant un tri sur La liste des nœuds à examiner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49" y="0"/>
            <a:ext cx="35952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idx="4294967295"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Exécution :</a:t>
            </a:r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425" y="234050"/>
            <a:ext cx="4042400" cy="46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idx="4294967295" type="title"/>
          </p:nvPr>
        </p:nvSpPr>
        <p:spPr>
          <a:xfrm>
            <a:off x="613200" y="324750"/>
            <a:ext cx="60840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conclusion :</a:t>
            </a:r>
            <a:endParaRPr sz="3700"/>
          </a:p>
        </p:txBody>
      </p:sp>
      <p:sp>
        <p:nvSpPr>
          <p:cNvPr id="314" name="Google Shape;314;p53"/>
          <p:cNvSpPr txBox="1"/>
          <p:nvPr>
            <p:ph idx="4294967295" type="body"/>
          </p:nvPr>
        </p:nvSpPr>
        <p:spPr>
          <a:xfrm>
            <a:off x="189300" y="1111025"/>
            <a:ext cx="8625300" cy="3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La recherche en largeur : (17 neoud)</a:t>
            </a:r>
            <a:endParaRPr sz="19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Tous les noeuds générés sont gardés en mémoire au cours de l’exécution . La mémoire est donc un véritable problème , mais trouve toujours la solution optimale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La recherche en profondeur : </a:t>
            </a:r>
            <a:r>
              <a:rPr lang="en" sz="19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(37 neoud)</a:t>
            </a:r>
            <a:endParaRPr sz="1900"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Elle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utilise peu de mémoire, mais peut rater la solution optimale.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La recherche en profondeur limité : </a:t>
            </a:r>
            <a:r>
              <a:rPr lang="en" sz="19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(48 neoud)</a:t>
            </a:r>
            <a:endParaRPr sz="1900">
              <a:solidFill>
                <a:srgbClr val="FF00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Il est possible que lorsque  la solution soit avant les limites de la recherche.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La recherche heuristique: </a:t>
            </a:r>
            <a:r>
              <a:rPr lang="en" sz="1900">
                <a:solidFill>
                  <a:srgbClr val="FF00FF"/>
                </a:solidFill>
                <a:latin typeface="Viga"/>
                <a:ea typeface="Viga"/>
                <a:cs typeface="Viga"/>
                <a:sym typeface="Viga"/>
              </a:rPr>
              <a:t>(3 neoud)</a:t>
            </a:r>
            <a:endParaRPr sz="1900">
              <a:solidFill>
                <a:srgbClr val="FF00FF"/>
              </a:solidFill>
              <a:latin typeface="Viga"/>
              <a:ea typeface="Viga"/>
              <a:cs typeface="Viga"/>
              <a:sym typeface="Vig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Elle peut trouver la solution optimale d’une manière efficace  (c’est la meilleur  solution)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F1C5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F1C5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F1C5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1F1C5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1F1C5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F1C5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900">
              <a:solidFill>
                <a:srgbClr val="1F1C5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5" name="Google Shape;315;p53"/>
          <p:cNvGrpSpPr/>
          <p:nvPr/>
        </p:nvGrpSpPr>
        <p:grpSpPr>
          <a:xfrm rot="801671">
            <a:off x="6910464" y="363335"/>
            <a:ext cx="1633076" cy="760903"/>
            <a:chOff x="732422" y="2990152"/>
            <a:chExt cx="1337773" cy="572102"/>
          </a:xfrm>
        </p:grpSpPr>
        <p:sp>
          <p:nvSpPr>
            <p:cNvPr id="316" name="Google Shape;316;p53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53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8" name="Google Shape;318;p53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9" name="Google Shape;319;p53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53"/>
            <p:cNvSpPr/>
            <p:nvPr/>
          </p:nvSpPr>
          <p:spPr>
            <a:xfrm>
              <a:off x="1691707" y="3184996"/>
              <a:ext cx="378488" cy="377259"/>
            </a:xfrm>
            <a:custGeom>
              <a:rect b="b" l="l" r="r" t="t"/>
              <a:pathLst>
                <a:path extrusionOk="0" h="32848" w="32955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53"/>
            <p:cNvSpPr/>
            <p:nvPr/>
          </p:nvSpPr>
          <p:spPr>
            <a:xfrm>
              <a:off x="1499792" y="2993162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idx="4294967295" type="title"/>
          </p:nvPr>
        </p:nvSpPr>
        <p:spPr>
          <a:xfrm>
            <a:off x="1068100" y="933450"/>
            <a:ext cx="70473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MERCI pour votre attention !</a:t>
            </a:r>
            <a:endParaRPr sz="4800">
              <a:solidFill>
                <a:schemeClr val="lt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lt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Presenté par </a:t>
            </a:r>
            <a:r>
              <a:rPr lang="en" sz="28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:</a:t>
            </a:r>
            <a:endParaRPr sz="2800">
              <a:solidFill>
                <a:schemeClr val="lt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Ameni belhadj</a:t>
            </a:r>
            <a:endParaRPr>
              <a:solidFill>
                <a:schemeClr val="lt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Eya Rabah</a:t>
            </a:r>
            <a:endParaRPr b="1" sz="4800">
              <a:solidFill>
                <a:schemeClr val="lt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327" name="Google Shape;327;p54"/>
          <p:cNvSpPr/>
          <p:nvPr/>
        </p:nvSpPr>
        <p:spPr>
          <a:xfrm>
            <a:off x="2854902" y="2682713"/>
            <a:ext cx="1442481" cy="102978"/>
          </a:xfrm>
          <a:custGeom>
            <a:rect b="b" l="l" r="r" t="t"/>
            <a:pathLst>
              <a:path extrusionOk="0" h="2831" w="27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ctrTitle"/>
          </p:nvPr>
        </p:nvSpPr>
        <p:spPr>
          <a:xfrm flipH="1">
            <a:off x="924675" y="2578988"/>
            <a:ext cx="44478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latin typeface="DM Sans"/>
                <a:ea typeface="DM Sans"/>
                <a:cs typeface="DM Sans"/>
                <a:sym typeface="DM Sans"/>
              </a:rPr>
              <a:t>Présentation de jeu de taquin</a:t>
            </a:r>
            <a:endParaRPr sz="5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31"/>
          <p:cNvSpPr txBox="1"/>
          <p:nvPr>
            <p:ph idx="2" type="title"/>
          </p:nvPr>
        </p:nvSpPr>
        <p:spPr>
          <a:xfrm flipH="1">
            <a:off x="1147654" y="113417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643200" y="1108225"/>
            <a:ext cx="46812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 jeu de Taquin, est une matrice 3 × 3 (ou 4*4) contenant des cases numérotés de 1 à 8 (ou 15) et un espace vide. Seul les cases adjacents à l’espace vide peuvent être déplacé dans l’espace vide 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afin</a:t>
            </a: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d’atteindre l’état but. 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2"/>
          <p:cNvSpPr txBox="1"/>
          <p:nvPr>
            <p:ph type="ctrTitle"/>
          </p:nvPr>
        </p:nvSpPr>
        <p:spPr>
          <a:xfrm>
            <a:off x="547751" y="2566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Viga"/>
                <a:ea typeface="Viga"/>
                <a:cs typeface="Viga"/>
                <a:sym typeface="Viga"/>
              </a:rPr>
              <a:t>Présentation de jeu de taquin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425" y="550224"/>
            <a:ext cx="2596125" cy="259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575" y="1339675"/>
            <a:ext cx="2660800" cy="26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>
            <p:ph idx="4294967295" type="subTitle"/>
          </p:nvPr>
        </p:nvSpPr>
        <p:spPr>
          <a:xfrm>
            <a:off x="403900" y="3886775"/>
            <a:ext cx="6888600" cy="10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DM Sans"/>
                <a:ea typeface="DM Sans"/>
                <a:cs typeface="DM Sans"/>
                <a:sym typeface="DM Sans"/>
              </a:rPr>
              <a:t>→ L’utilisation de la recherche dans le processus de résolution de problèmes requiert une formulation abstraite du problème .</a:t>
            </a:r>
            <a:r>
              <a:rPr lang="en" sz="1800">
                <a:latin typeface="DM Sans"/>
                <a:ea typeface="DM Sans"/>
                <a:cs typeface="DM Sans"/>
                <a:sym typeface="DM Sans"/>
              </a:rPr>
              <a:t> 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ctrTitle"/>
          </p:nvPr>
        </p:nvSpPr>
        <p:spPr>
          <a:xfrm flipH="1">
            <a:off x="2162079" y="242998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400">
                <a:latin typeface="DM Sans"/>
                <a:ea typeface="DM Sans"/>
                <a:cs typeface="DM Sans"/>
                <a:sym typeface="DM Sans"/>
              </a:rPr>
              <a:t>Présentation </a:t>
            </a:r>
            <a:r>
              <a:rPr b="0" lang="en" sz="3400">
                <a:latin typeface="DM Sans"/>
                <a:ea typeface="DM Sans"/>
                <a:cs typeface="DM Sans"/>
                <a:sym typeface="DM Sans"/>
              </a:rPr>
              <a:t>des méthodes de recherche</a:t>
            </a:r>
            <a:endParaRPr/>
          </a:p>
        </p:txBody>
      </p:sp>
      <p:sp>
        <p:nvSpPr>
          <p:cNvPr id="168" name="Google Shape;168;p33"/>
          <p:cNvSpPr txBox="1"/>
          <p:nvPr>
            <p:ph idx="2" type="title"/>
          </p:nvPr>
        </p:nvSpPr>
        <p:spPr>
          <a:xfrm flipH="1">
            <a:off x="2216579" y="139123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69" name="Google Shape;169;p33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870650" y="1296600"/>
            <a:ext cx="21531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4"/>
          <p:cNvSpPr txBox="1"/>
          <p:nvPr>
            <p:ph type="ctrTitle"/>
          </p:nvPr>
        </p:nvSpPr>
        <p:spPr>
          <a:xfrm>
            <a:off x="547751" y="2566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DM Sans"/>
                <a:ea typeface="DM Sans"/>
                <a:cs typeface="DM Sans"/>
                <a:sym typeface="DM Sans"/>
              </a:rPr>
              <a:t>La recherche en largeur :</a:t>
            </a:r>
            <a:r>
              <a:rPr b="0" lang="en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3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25" y="1202825"/>
            <a:ext cx="5324851" cy="36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/>
        </p:nvSpPr>
        <p:spPr>
          <a:xfrm>
            <a:off x="5927100" y="1245700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❖ </a:t>
            </a: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Stratégie :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étend le noeud le moins profond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❖ Implémentation :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insertion des successeurs à la fin de la file d'attente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idx="1" type="body"/>
          </p:nvPr>
        </p:nvSpPr>
        <p:spPr>
          <a:xfrm>
            <a:off x="870650" y="1296600"/>
            <a:ext cx="21531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5"/>
          <p:cNvSpPr txBox="1"/>
          <p:nvPr>
            <p:ph type="ctrTitle"/>
          </p:nvPr>
        </p:nvSpPr>
        <p:spPr>
          <a:xfrm>
            <a:off x="547750" y="256625"/>
            <a:ext cx="60591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DM Sans"/>
                <a:ea typeface="DM Sans"/>
                <a:cs typeface="DM Sans"/>
                <a:sym typeface="DM Sans"/>
              </a:rPr>
              <a:t>La recherche en profondeur:</a:t>
            </a:r>
            <a:r>
              <a:rPr b="0" lang="en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3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25" y="1202825"/>
            <a:ext cx="5217398" cy="36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5"/>
          <p:cNvSpPr txBox="1"/>
          <p:nvPr/>
        </p:nvSpPr>
        <p:spPr>
          <a:xfrm>
            <a:off x="5927100" y="1245700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❖ Stratégie :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étend le noeud le plus profond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❖ Implémentation :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insertion des successeurs en tête de la file d'attente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870650" y="1296600"/>
            <a:ext cx="21531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6"/>
          <p:cNvSpPr txBox="1"/>
          <p:nvPr>
            <p:ph type="ctrTitle"/>
          </p:nvPr>
        </p:nvSpPr>
        <p:spPr>
          <a:xfrm>
            <a:off x="547750" y="256625"/>
            <a:ext cx="707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DM Sans"/>
                <a:ea typeface="DM Sans"/>
                <a:cs typeface="DM Sans"/>
                <a:sym typeface="DM Sans"/>
              </a:rPr>
              <a:t>La recherche en profondeur limité :</a:t>
            </a:r>
            <a:r>
              <a:rPr b="0" lang="en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3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6"/>
          <p:cNvSpPr txBox="1"/>
          <p:nvPr/>
        </p:nvSpPr>
        <p:spPr>
          <a:xfrm>
            <a:off x="5655925" y="1191488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❖ Implémentation : 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les noeuds de profondeur L n'ont pas de successeurs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50" y="1202825"/>
            <a:ext cx="4050500" cy="32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ctrTitle"/>
          </p:nvPr>
        </p:nvSpPr>
        <p:spPr>
          <a:xfrm>
            <a:off x="547750" y="256625"/>
            <a:ext cx="7077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DM Sans"/>
                <a:ea typeface="DM Sans"/>
                <a:cs typeface="DM Sans"/>
                <a:sym typeface="DM Sans"/>
              </a:rPr>
              <a:t>La recherche heuristique a* :</a:t>
            </a:r>
            <a:r>
              <a:rPr b="0" lang="en" sz="29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3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7"/>
          <p:cNvSpPr txBox="1"/>
          <p:nvPr/>
        </p:nvSpPr>
        <p:spPr>
          <a:xfrm>
            <a:off x="547750" y="1227600"/>
            <a:ext cx="4138200" cy="3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a*  rajoute une information supplémentaire qui est la distance du noeud initial au noeud évalué, noté g(n). Il parcourt donc l’arbre l’aide d’une fonction d’évaluation h(n) pour ordonner la recherche.</a:t>
            </a:r>
            <a:endParaRPr sz="1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976" y="1208700"/>
            <a:ext cx="3630974" cy="27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FFFFFF"/>
      </a:dk1>
      <a:lt1>
        <a:srgbClr val="48126A"/>
      </a:lt1>
      <a:dk2>
        <a:srgbClr val="FF8CFF"/>
      </a:dk2>
      <a:lt2>
        <a:srgbClr val="6769FF"/>
      </a:lt2>
      <a:accent1>
        <a:srgbClr val="000044"/>
      </a:accent1>
      <a:accent2>
        <a:srgbClr val="48126A"/>
      </a:accent2>
      <a:accent3>
        <a:srgbClr val="8F258F"/>
      </a:accent3>
      <a:accent4>
        <a:srgbClr val="FF8CFF"/>
      </a:accent4>
      <a:accent5>
        <a:srgbClr val="784CCF"/>
      </a:accent5>
      <a:accent6>
        <a:srgbClr val="676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